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7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5" r:id="rId12"/>
    <p:sldId id="276" r:id="rId13"/>
    <p:sldId id="277" r:id="rId14"/>
    <p:sldId id="279" r:id="rId15"/>
    <p:sldId id="281" r:id="rId16"/>
    <p:sldId id="282" r:id="rId17"/>
    <p:sldId id="283" r:id="rId18"/>
    <p:sldId id="286" r:id="rId19"/>
    <p:sldId id="288" r:id="rId20"/>
    <p:sldId id="290" r:id="rId21"/>
    <p:sldId id="291" r:id="rId22"/>
    <p:sldId id="292" r:id="rId23"/>
    <p:sldId id="293" r:id="rId24"/>
    <p:sldId id="296" r:id="rId25"/>
    <p:sldId id="297" r:id="rId26"/>
    <p:sldId id="298" r:id="rId27"/>
    <p:sldId id="299" r:id="rId28"/>
    <p:sldId id="300" r:id="rId29"/>
    <p:sldId id="301" r:id="rId30"/>
    <p:sldId id="304" r:id="rId31"/>
    <p:sldId id="305" r:id="rId32"/>
    <p:sldId id="307" r:id="rId33"/>
    <p:sldId id="310" r:id="rId34"/>
    <p:sldId id="311" r:id="rId35"/>
  </p:sldIdLst>
  <p:sldSz cx="9144000" cy="6858000" type="screen4x3"/>
  <p:notesSz cx="9144000" cy="6858000"/>
  <p:embeddedFontLst>
    <p:embeddedFont>
      <p:font typeface="APLCVP+Wingdings-Regular" panose="020B0604020202020204"/>
      <p:regular r:id="rId37"/>
    </p:embeddedFont>
    <p:embeddedFont>
      <p:font typeface="Garamond" panose="02020404030301010803" pitchFamily="18" charset="0"/>
      <p:regular r:id="rId38"/>
      <p:bold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QJQCKO+TimesNewRomanPSMT" panose="020B0604020202020204"/>
      <p:regular r:id="rId45"/>
    </p:embeddedFont>
    <p:embeddedFont>
      <p:font typeface="QPRDRK+ComicSansMS-Bold" panose="020B0604020202020204"/>
      <p:regular r:id="rId46"/>
    </p:embeddedFont>
    <p:embeddedFont>
      <p:font typeface="HNPTKA+Arial-BoldMT" panose="020B0604020202020204"/>
      <p:regular r:id="rId47"/>
    </p:embeddedFont>
    <p:embeddedFont>
      <p:font typeface="DKSIUH+Symbol" panose="020B0604020202020204" charset="0"/>
      <p:regular r:id="rId48"/>
    </p:embeddedFont>
    <p:embeddedFont>
      <p:font typeface="CAKCAP+ComicSansMS" panose="020B0604020202020204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1A42-0B84-4C90-B01A-6C442958B3C5}" type="datetimeFigureOut">
              <a:rPr lang="en-US" smtClean="0"/>
              <a:t>30/08/2020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5D74-41B8-4B40-B48F-66CC6C49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5D74-41B8-4B40-B48F-66CC6C49E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5D74-41B8-4B40-B48F-66CC6C49EF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F7A8AF0-7772-4B2C-AB52-CC49EA7BCA34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7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54B-0830-45A8-B4B3-076929AE1AEB}" type="datetime1">
              <a:rPr lang="en-US" smtClean="0"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6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517-6FFA-4D99-958A-84716D1CA0B9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4AC4-3B50-4DE8-92D5-A2DBA05F4C9E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9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73F9-D5DA-4C8C-847C-1F9F26EFE5B6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B69-51BC-4089-B565-E2B6548B6E0F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D9E-B70B-4D76-8C44-09722D78EDA1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2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5BDA-C723-4856-A002-DAA38032F39F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86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1B44-5903-43D2-B77A-04AA0335DE58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250-46E2-419F-9135-4AAAF8D85496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6FD-57AE-42A3-B097-377D2C1D8C26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37F4-CA7A-41E4-B97D-CC496FBF2D94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3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D7E0-519E-43D5-B2AC-6D3F9A7F5263}" type="datetime1">
              <a:rPr lang="en-US" smtClean="0"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47-209B-466C-81F9-35FACCFF1537}" type="datetime1">
              <a:rPr lang="en-US" smtClean="0"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1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A3C6-23B6-433D-BE84-AF2ECEF72B68}" type="datetime1">
              <a:rPr lang="en-US" smtClean="0"/>
              <a:t>30/08/2020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7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25C9-2A41-44CB-BA13-C723DB924AEF}" type="datetime1">
              <a:rPr lang="en-US" smtClean="0"/>
              <a:t>30/08/2020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2CFA-6283-4372-94FA-0AABD04DE635}" type="datetime1">
              <a:rPr lang="en-US" smtClean="0"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EEE5-6AD4-4ECA-9445-5BB4E8D6D564}" type="datetime1">
              <a:rPr lang="en-US" smtClean="0"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41989C-81D2-4D1C-9EA9-27339D08A761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THEORY</a:t>
            </a:r>
            <a:endParaRPr lang="en-US" sz="8000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Asst. Prof. Munot D.A.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Gandhi College,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42B1-D032-4353-B1B8-11CD63338A22}" type="datetime1">
              <a:rPr lang="en-US" smtClean="0"/>
              <a:t>30/08/2020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8440" y="541248"/>
            <a:ext cx="2350043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Representing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6960" y="1925201"/>
            <a:ext cx="5971182" cy="123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1.</a:t>
            </a:r>
            <a:r>
              <a:rPr sz="2400" spc="30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A = {the</a:t>
            </a:r>
            <a:r>
              <a:rPr sz="2400" spc="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days of</a:t>
            </a:r>
            <a:r>
              <a:rPr sz="2400" spc="1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the weekend},</a:t>
            </a:r>
            <a:r>
              <a:rPr sz="2400" spc="-12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or</a:t>
            </a:r>
          </a:p>
          <a:p>
            <a:pPr marL="381000" marR="0">
              <a:lnSpc>
                <a:spcPts val="2500"/>
              </a:lnSpc>
              <a:spcBef>
                <a:spcPts val="1099"/>
              </a:spcBef>
              <a:spcAft>
                <a:spcPts val="0"/>
              </a:spcAft>
            </a:pP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A = {x| x is</a:t>
            </a:r>
            <a:r>
              <a:rPr sz="2400" spc="-12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a day of the weekend}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6960" y="3068201"/>
            <a:ext cx="5730025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1.</a:t>
            </a:r>
            <a:r>
              <a:rPr sz="2400" spc="30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B = {x| x is a season of</a:t>
            </a:r>
            <a:r>
              <a:rPr sz="2400" spc="1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the year}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0769" y="3905131"/>
            <a:ext cx="6301452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1.</a:t>
            </a:r>
            <a:r>
              <a:rPr sz="2400" spc="30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C = {y| y is</a:t>
            </a:r>
            <a:r>
              <a:rPr sz="2400" spc="-12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a whole number less than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25</a:t>
            </a:r>
            <a:r>
              <a:rPr sz="2400" spc="1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&amp; divisible</a:t>
            </a:r>
            <a:r>
              <a:rPr sz="2400" spc="2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by 3}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0769" y="4973201"/>
            <a:ext cx="4396646" cy="77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D = {z| z is</a:t>
            </a:r>
            <a:r>
              <a:rPr sz="2400" spc="-12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996633"/>
                </a:solidFill>
                <a:latin typeface="CAKCAP+ComicSansMS"/>
                <a:cs typeface="CAKCAP+ComicSansMS"/>
              </a:rPr>
              <a:t>a blood type}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BAFA-AB19-4BC5-AF13-8C39345E1C1D}" type="datetime1">
              <a:rPr lang="en-US" smtClean="0"/>
              <a:t>30/08/2020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80530" y="541248"/>
            <a:ext cx="2095611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Comparing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9369" y="2254706"/>
            <a:ext cx="4967089" cy="222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1.</a:t>
            </a:r>
            <a:r>
              <a:rPr sz="3600" b="1" spc="1546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 </a:t>
            </a:r>
            <a:r>
              <a:rPr sz="3600" b="1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Equivalent</a:t>
            </a:r>
            <a:r>
              <a:rPr sz="3600" b="1" spc="-10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 </a:t>
            </a:r>
            <a:r>
              <a:rPr sz="3600" b="1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Sets</a:t>
            </a:r>
          </a:p>
          <a:p>
            <a:pPr marL="0" marR="0">
              <a:lnSpc>
                <a:spcPts val="3751"/>
              </a:lnSpc>
              <a:spcBef>
                <a:spcPts val="4648"/>
              </a:spcBef>
              <a:spcAft>
                <a:spcPts val="0"/>
              </a:spcAft>
            </a:pPr>
            <a:r>
              <a:rPr sz="3600" b="1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1.</a:t>
            </a:r>
            <a:r>
              <a:rPr sz="3600" b="1" spc="1546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 </a:t>
            </a:r>
            <a:r>
              <a:rPr sz="3600" b="1" dirty="0">
                <a:solidFill>
                  <a:srgbClr val="FF6600"/>
                </a:solidFill>
                <a:latin typeface="QPRDRK+ComicSansMS-Bold"/>
                <a:cs typeface="QPRDRK+ComicSansMS-Bold"/>
              </a:rPr>
              <a:t>Equal Sets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01230" y="2520364"/>
            <a:ext cx="140508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996633"/>
                </a:solidFill>
                <a:latin typeface="APLCVP+Wingdings-Regular"/>
                <a:cs typeface="APLCVP+Wingdings-Regular"/>
              </a:rPr>
              <a:t>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54240" y="3132048"/>
            <a:ext cx="8796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Note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49A-3A1E-4F8B-96E5-6E68D0569526}" type="datetime1">
              <a:rPr lang="en-US" smtClean="0"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80530" y="541248"/>
            <a:ext cx="2095611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Comparing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2226771" cy="1026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Equivalent</a:t>
            </a:r>
            <a:r>
              <a:rPr sz="2000" spc="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Sets</a:t>
            </a:r>
          </a:p>
          <a:p>
            <a:pPr marL="0" marR="0">
              <a:lnSpc>
                <a:spcPts val="2083"/>
              </a:lnSpc>
              <a:spcBef>
                <a:spcPts val="916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4310" y="1560671"/>
            <a:ext cx="8146001" cy="979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Two</a:t>
            </a:r>
            <a:r>
              <a:rPr sz="2800" b="1" spc="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sets</a:t>
            </a:r>
            <a:r>
              <a:rPr sz="2800" b="1" spc="-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are</a:t>
            </a:r>
            <a:r>
              <a:rPr sz="2800" b="1" spc="-392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equivalent</a:t>
            </a:r>
            <a:r>
              <a:rPr sz="3200" b="1" spc="-546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if they have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3040" y="2040116"/>
            <a:ext cx="522568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same number of elements.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28570" y="2827248"/>
            <a:ext cx="283873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If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&amp; B are equivalent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4169" y="3356778"/>
            <a:ext cx="6298498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≡</a:t>
            </a:r>
            <a:r>
              <a:rPr sz="2400" spc="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  <a:r>
              <a:rPr sz="2400" spc="524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‘set A is</a:t>
            </a:r>
            <a:r>
              <a:rPr sz="2400" spc="-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equivalent 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to</a:t>
            </a:r>
            <a:r>
              <a:rPr sz="24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set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2039" y="3970248"/>
            <a:ext cx="170920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For example,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68829" y="4744601"/>
            <a:ext cx="499007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= {a, b, c,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d}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&amp; B = {1, 2, 3, 4}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9380" y="5574565"/>
            <a:ext cx="2082889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n(A) = n(B) = 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63440" y="5561047"/>
            <a:ext cx="1352644" cy="66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so</a:t>
            </a:r>
            <a:r>
              <a:rPr sz="20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≡</a:t>
            </a:r>
            <a:r>
              <a:rPr sz="20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C6B5-4644-471C-9623-13B81E21B431}" type="datetime1">
              <a:rPr lang="en-US" smtClean="0"/>
              <a:t>30/08/2020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80530" y="541248"/>
            <a:ext cx="2095611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Comparing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1640031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Equal Sets</a:t>
            </a:r>
          </a:p>
          <a:p>
            <a:pPr marL="0" marR="0">
              <a:lnSpc>
                <a:spcPts val="2083"/>
              </a:lnSpc>
              <a:spcBef>
                <a:spcPts val="1516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8769" y="1789271"/>
            <a:ext cx="8003023" cy="968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Two</a:t>
            </a:r>
            <a:r>
              <a:rPr sz="2800" b="1" spc="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sets</a:t>
            </a:r>
            <a:r>
              <a:rPr sz="2800" b="1" spc="-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are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equal</a:t>
            </a:r>
            <a:r>
              <a:rPr sz="3200" b="1" spc="-174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if they have</a:t>
            </a:r>
            <a:r>
              <a:rPr sz="2800" spc="376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exactly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4120" y="2268716"/>
            <a:ext cx="3902922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the</a:t>
            </a:r>
            <a:r>
              <a:rPr sz="2800" b="1" spc="-1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same elements.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35910" y="2907565"/>
            <a:ext cx="2535917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If A &amp; B are equal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5439" y="3609836"/>
            <a:ext cx="1429389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800" dirty="0">
                <a:solidFill>
                  <a:srgbClr val="000000"/>
                </a:solidFill>
                <a:latin typeface="QJQCKO+TimesNewRomanPSMT"/>
                <a:cs typeface="QJQCKO+TimesNewRomanPSMT"/>
              </a:rPr>
              <a:t>=</a:t>
            </a:r>
            <a:r>
              <a:rPr sz="28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88310" y="4371836"/>
            <a:ext cx="435919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‘set A is equal to set B’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508D-6470-456F-99BA-C9D42C78F112}" type="datetime1">
              <a:rPr lang="en-US" smtClean="0"/>
              <a:t>30/08/2020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2039" y="646271"/>
            <a:ext cx="157361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996633"/>
                </a:solidFill>
                <a:latin typeface="QPRDRK+ComicSansMS-Bold"/>
                <a:cs typeface="QPRDRK+ComicSansMS-Bold"/>
              </a:rPr>
              <a:t>Note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9369" y="1398766"/>
            <a:ext cx="6104606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If A is equal to</a:t>
            </a:r>
            <a:r>
              <a:rPr sz="28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B,</a:t>
            </a:r>
            <a:r>
              <a:rPr sz="28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then A is also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equivalent to</a:t>
            </a:r>
            <a:r>
              <a:rPr sz="28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B.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15639" y="2600310"/>
            <a:ext cx="2867029" cy="927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A = B </a:t>
            </a:r>
            <a:r>
              <a:rPr sz="2800" dirty="0">
                <a:solidFill>
                  <a:srgbClr val="000000"/>
                </a:solidFill>
                <a:latin typeface="DKSIUH+Symbol"/>
                <a:cs typeface="DKSIUH+Symbol"/>
              </a:rPr>
              <a:t>⇒</a:t>
            </a:r>
            <a:r>
              <a:rPr sz="2800" spc="20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800" dirty="0">
                <a:solidFill>
                  <a:srgbClr val="000000"/>
                </a:solidFill>
                <a:latin typeface="DKSIUH+Symbol"/>
                <a:cs typeface="DKSIUH+Symbol"/>
              </a:rPr>
              <a:t>≡</a:t>
            </a:r>
            <a:r>
              <a:rPr sz="2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39" y="3435578"/>
            <a:ext cx="1329853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However,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3169" y="4141966"/>
            <a:ext cx="5756830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If A is equivalent to B, then A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might not </a:t>
            </a:r>
            <a:r>
              <a:rPr sz="2800" spc="-11" dirty="0">
                <a:solidFill>
                  <a:srgbClr val="000000"/>
                </a:solidFill>
                <a:latin typeface="CAKCAP+ComicSansMS"/>
                <a:cs typeface="CAKCAP+ComicSansMS"/>
              </a:rPr>
              <a:t>be</a:t>
            </a:r>
            <a:r>
              <a:rPr sz="2800" spc="2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equal to B.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3239" y="5495910"/>
            <a:ext cx="2867283" cy="927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800" dirty="0">
                <a:solidFill>
                  <a:srgbClr val="000000"/>
                </a:solidFill>
                <a:latin typeface="DKSIUH+Symbol"/>
                <a:cs typeface="DKSIUH+Symbol"/>
              </a:rPr>
              <a:t>≡</a:t>
            </a:r>
            <a:r>
              <a:rPr sz="28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B </a:t>
            </a:r>
            <a:r>
              <a:rPr sz="2800" dirty="0">
                <a:solidFill>
                  <a:srgbClr val="000000"/>
                </a:solidFill>
                <a:latin typeface="DKSIUH+Symbol"/>
                <a:cs typeface="DKSIUH+Symbol"/>
              </a:rPr>
              <a:t>⇒</a:t>
            </a:r>
            <a:r>
              <a:rPr sz="2800" spc="20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KCAP+ComicSansMS"/>
                <a:cs typeface="CAKCAP+ComicSansMS"/>
              </a:rPr>
              <a:t>A = B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A6F-3754-4DE4-A815-C7BD32922181}" type="datetime1">
              <a:rPr lang="en-US" smtClean="0"/>
              <a:t>30/08/2020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74230" y="541248"/>
            <a:ext cx="1701927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Types of 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2375202" cy="1026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Empty</a:t>
            </a:r>
            <a:r>
              <a:rPr sz="2000" spc="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(Null) Set</a:t>
            </a:r>
          </a:p>
          <a:p>
            <a:pPr marL="0" marR="0">
              <a:lnSpc>
                <a:spcPts val="2083"/>
              </a:lnSpc>
              <a:spcBef>
                <a:spcPts val="916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1439" y="1704836"/>
            <a:ext cx="8299369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The</a:t>
            </a:r>
            <a:r>
              <a:rPr sz="2800" b="1" spc="-1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 that</a:t>
            </a:r>
            <a:r>
              <a:rPr sz="2800" b="1" spc="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contains no</a:t>
            </a:r>
            <a:r>
              <a:rPr sz="2800" b="1" spc="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</a:t>
            </a:r>
            <a:r>
              <a:rPr sz="2800" b="1" spc="-363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is called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84829" y="2139791"/>
            <a:ext cx="6238856" cy="100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the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empty set</a:t>
            </a:r>
            <a:r>
              <a:rPr sz="3200" b="1" spc="-548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or</a:t>
            </a:r>
            <a:r>
              <a:rPr sz="2800" spc="10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the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null</a:t>
            </a:r>
            <a:r>
              <a:rPr sz="32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81400" y="3051978"/>
            <a:ext cx="1578471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2400" spc="15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or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{ }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8970" y="3119655"/>
            <a:ext cx="175484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Denotation: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0769" y="3970248"/>
            <a:ext cx="192454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As an</a:t>
            </a:r>
            <a:r>
              <a:rPr sz="18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example,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5700" y="4516001"/>
            <a:ext cx="6458757" cy="1464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= {x| x is a month containing 32 days}</a:t>
            </a:r>
          </a:p>
          <a:p>
            <a:pPr marL="457200" marR="0">
              <a:lnSpc>
                <a:spcPts val="2657"/>
              </a:lnSpc>
              <a:spcBef>
                <a:spcPts val="274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So A =</a:t>
            </a:r>
            <a:r>
              <a:rPr sz="2400" spc="717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2400" spc="60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&amp;</a:t>
            </a:r>
            <a:r>
              <a:rPr sz="2400" spc="503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n(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2400" spc="6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) = 0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DBE-C942-440D-8E61-831AAD14AEDE}" type="datetime1">
              <a:rPr lang="en-US" smtClean="0"/>
              <a:t>30/08/2020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74230" y="541248"/>
            <a:ext cx="1701927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Types of 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2526332" cy="1026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The Universal Set</a:t>
            </a:r>
          </a:p>
          <a:p>
            <a:pPr marL="0" marR="0">
              <a:lnSpc>
                <a:spcPts val="2083"/>
              </a:lnSpc>
              <a:spcBef>
                <a:spcPts val="916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18639" y="1635601"/>
            <a:ext cx="7795803" cy="1820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787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The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Universal set</a:t>
            </a:r>
            <a:r>
              <a:rPr sz="3200" b="1" spc="-544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is the set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 all</a:t>
            </a:r>
          </a:p>
          <a:p>
            <a:pPr marL="0" marR="0">
              <a:lnSpc>
                <a:spcPts val="2917"/>
              </a:lnSpc>
              <a:spcBef>
                <a:spcPts val="572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elements under consideration in a given</a:t>
            </a:r>
          </a:p>
          <a:p>
            <a:pPr marL="485394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discussion.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5370" y="2762131"/>
            <a:ext cx="681781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8970" y="2814855"/>
            <a:ext cx="175484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Denotation: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33370" y="3410485"/>
            <a:ext cx="382248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U =</a:t>
            </a:r>
            <a:r>
              <a:rPr sz="20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{a, b, c, d, e, f, g,</a:t>
            </a:r>
            <a:r>
              <a:rPr sz="2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h, I, j}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0769" y="3435578"/>
            <a:ext cx="172703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For instance,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33570" y="4656048"/>
            <a:ext cx="1568472" cy="126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= {a, b, c}</a:t>
            </a:r>
          </a:p>
          <a:p>
            <a:pPr marL="0" marR="0">
              <a:lnSpc>
                <a:spcPts val="1875"/>
              </a:lnSpc>
              <a:spcBef>
                <a:spcPts val="82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 = {c, d, e}</a:t>
            </a:r>
          </a:p>
          <a:p>
            <a:pPr marL="0" marR="0">
              <a:lnSpc>
                <a:spcPts val="1875"/>
              </a:lnSpc>
              <a:spcBef>
                <a:spcPts val="82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C = {f, g, 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h}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5785-BF3D-4982-96E1-904292828B5C}" type="datetime1">
              <a:rPr lang="en-US" smtClean="0"/>
              <a:t>30/08/2020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74230" y="541248"/>
            <a:ext cx="1701927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Types of 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2965345" cy="1026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Finite &amp; Infinite Sets</a:t>
            </a:r>
          </a:p>
          <a:p>
            <a:pPr marL="0" marR="0">
              <a:lnSpc>
                <a:spcPts val="2083"/>
              </a:lnSpc>
              <a:spcBef>
                <a:spcPts val="916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0769" y="1628636"/>
            <a:ext cx="8645673" cy="2313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14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If the</a:t>
            </a:r>
            <a:r>
              <a:rPr sz="2800" b="1" spc="-1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number of</a:t>
            </a:r>
            <a:r>
              <a:rPr sz="2800" b="1" spc="-2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elements</a:t>
            </a:r>
            <a:r>
              <a:rPr sz="2800" b="1" spc="-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in a set is a</a:t>
            </a:r>
          </a:p>
          <a:p>
            <a:pPr marL="236219" marR="0">
              <a:lnSpc>
                <a:spcPts val="3334"/>
              </a:lnSpc>
              <a:spcBef>
                <a:spcPts val="475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whole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number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, the set is a</a:t>
            </a:r>
            <a:r>
              <a:rPr sz="2800" spc="-10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finite set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.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If a</a:t>
            </a:r>
          </a:p>
          <a:p>
            <a:pPr marL="30353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is not finite</a:t>
            </a:r>
            <a:r>
              <a:rPr sz="2800" b="1" spc="-377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then it is</a:t>
            </a:r>
            <a:r>
              <a:rPr sz="2800" spc="-15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an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infinite set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.</a:t>
            </a:r>
          </a:p>
          <a:p>
            <a:pPr marL="0" marR="0">
              <a:lnSpc>
                <a:spcPts val="1875"/>
              </a:lnSpc>
              <a:spcBef>
                <a:spcPts val="21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As an</a:t>
            </a:r>
            <a:r>
              <a:rPr sz="18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example,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9360" y="3629540"/>
            <a:ext cx="4682717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‘the set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of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days</a:t>
            </a:r>
            <a:r>
              <a:rPr sz="24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of the week’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47590" y="4050565"/>
            <a:ext cx="2020873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is</a:t>
            </a:r>
            <a:r>
              <a:rPr sz="20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0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finite set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4119" y="4561720"/>
            <a:ext cx="429328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‘the set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of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whole numbers’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11040" y="5041165"/>
            <a:ext cx="2357423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is</a:t>
            </a:r>
            <a:r>
              <a:rPr sz="20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an </a:t>
            </a:r>
            <a:r>
              <a:rPr sz="20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infinite set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3F14-F7DB-418C-8B30-339A4EA8D8AB}" type="datetime1">
              <a:rPr lang="en-US" smtClean="0"/>
              <a:t>30/08/2020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4130" y="541248"/>
            <a:ext cx="12321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Subsets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156805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8020" y="1332071"/>
            <a:ext cx="7658402" cy="139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809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 A </a:t>
            </a:r>
            <a:r>
              <a:rPr sz="2800" spc="-15" dirty="0">
                <a:solidFill>
                  <a:srgbClr val="800000"/>
                </a:solidFill>
                <a:latin typeface="CAKCAP+ComicSansMS"/>
                <a:cs typeface="CAKCAP+ComicSansMS"/>
              </a:rPr>
              <a:t>is</a:t>
            </a:r>
            <a:r>
              <a:rPr sz="2800" spc="15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a</a:t>
            </a:r>
            <a:r>
              <a:rPr sz="2800" spc="370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subset</a:t>
            </a:r>
            <a:r>
              <a:rPr sz="3200" b="1" spc="-182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 set B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if</a:t>
            </a:r>
            <a:r>
              <a:rPr sz="2800" spc="373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every</a:t>
            </a:r>
          </a:p>
          <a:p>
            <a:pPr marL="0" marR="0">
              <a:lnSpc>
                <a:spcPts val="2917"/>
              </a:lnSpc>
              <a:spcBef>
                <a:spcPts val="572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 of</a:t>
            </a:r>
            <a:r>
              <a:rPr sz="2800" b="1" spc="-14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is also </a:t>
            </a:r>
            <a:r>
              <a:rPr sz="2800" b="1" spc="-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an</a:t>
            </a:r>
            <a:r>
              <a:rPr sz="2800" b="1" spc="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</a:t>
            </a:r>
            <a:r>
              <a:rPr sz="2800" b="1" spc="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 B.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0769" y="2509011"/>
            <a:ext cx="1607142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If A</a:t>
            </a:r>
            <a:r>
              <a:rPr sz="18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18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8160" y="2521178"/>
            <a:ext cx="5132127" cy="1115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‘A is</a:t>
            </a:r>
            <a:r>
              <a:rPr sz="18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  <a:r>
              <a:rPr sz="18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subset of B’,</a:t>
            </a:r>
            <a:r>
              <a:rPr sz="18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or ‘A is</a:t>
            </a:r>
            <a:r>
              <a:rPr sz="18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contained in B’</a:t>
            </a:r>
          </a:p>
          <a:p>
            <a:pPr marL="1269" marR="0">
              <a:lnSpc>
                <a:spcPts val="1875"/>
              </a:lnSpc>
              <a:spcBef>
                <a:spcPts val="23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‘B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is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super set of</a:t>
            </a:r>
            <a:r>
              <a:rPr sz="18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A’,</a:t>
            </a:r>
            <a:r>
              <a:rPr sz="18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or</a:t>
            </a:r>
            <a:r>
              <a:rPr sz="18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‘B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contains A’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2039" y="3043681"/>
            <a:ext cx="1607388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If B</a:t>
            </a:r>
            <a:r>
              <a:rPr sz="1800" spc="18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⊇</a:t>
            </a:r>
            <a:r>
              <a:rPr sz="18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2440" y="3958081"/>
            <a:ext cx="955734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1800" spc="8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2440" y="4491481"/>
            <a:ext cx="957105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1800" spc="8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U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1170" y="4948681"/>
            <a:ext cx="978696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18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U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A24D-0ED9-42A1-8586-CDB09E57EBD0}" type="datetime1">
              <a:rPr lang="en-US" smtClean="0"/>
              <a:t>30/08/2020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4130" y="541248"/>
            <a:ext cx="12321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Subsets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697765"/>
            <a:ext cx="1620981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Properties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5689" y="1299378"/>
            <a:ext cx="6704936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Every set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is</a:t>
            </a:r>
            <a:r>
              <a:rPr sz="2400" spc="-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subset of itself. (A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2400" spc="1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4419" y="2137578"/>
            <a:ext cx="7822220" cy="1631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The empty set is a subset of any set. </a:t>
            </a:r>
            <a:r>
              <a:rPr sz="2400" spc="-15" dirty="0">
                <a:solidFill>
                  <a:srgbClr val="000000"/>
                </a:solidFill>
                <a:latin typeface="CAKCAP+ComicSansMS"/>
                <a:cs typeface="CAKCAP+ComicSansMS"/>
              </a:rPr>
              <a:t>(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2400" spc="13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2400" spc="1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A)</a:t>
            </a:r>
          </a:p>
          <a:p>
            <a:pPr marL="2540" marR="0">
              <a:lnSpc>
                <a:spcPts val="2657"/>
              </a:lnSpc>
              <a:spcBef>
                <a:spcPts val="388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If 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2400" spc="1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 and B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2400" spc="1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then A = B.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0769" y="3888908"/>
            <a:ext cx="4873229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If</a:t>
            </a:r>
            <a:r>
              <a:rPr sz="2400" spc="2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2400" spc="1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B, B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2400" spc="1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C then 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⊆</a:t>
            </a:r>
            <a:r>
              <a:rPr sz="2400" spc="1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3669" y="4270890"/>
            <a:ext cx="212764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(Transitive)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0769" y="5125601"/>
            <a:ext cx="6367770" cy="77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The number of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subsets of a set with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3669" y="5491360"/>
            <a:ext cx="2753062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n elements is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2</a:t>
            </a:r>
            <a:r>
              <a:rPr sz="2400" b="1" spc="-315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50920" y="5507397"/>
            <a:ext cx="359102" cy="450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8C5D-8E68-4211-B8DE-BBB0A07D6DB8}" type="datetime1">
              <a:rPr lang="en-US" smtClean="0"/>
              <a:t>30/08/2020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8809" y="560298"/>
            <a:ext cx="1868121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Defining a 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2839" y="636805"/>
            <a:ext cx="156805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6429" y="1180326"/>
            <a:ext cx="7589384" cy="1119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800000"/>
              </a:solidFill>
              <a:latin typeface="QPRDRK+ComicSansMS-Bold"/>
              <a:cs typeface="QPRDRK+ComicSansMS-Bold"/>
            </a:endParaRPr>
          </a:p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smtClean="0">
                <a:solidFill>
                  <a:srgbClr val="800000"/>
                </a:solidFill>
                <a:latin typeface="QPRDRK+ComicSansMS-Bold"/>
                <a:cs typeface="QPRDRK+ComicSansMS-Bold"/>
              </a:rPr>
              <a:t>A</a:t>
            </a:r>
            <a:r>
              <a:rPr sz="2800" b="1" spc="-10" dirty="0" smtClean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collection</a:t>
            </a:r>
            <a:r>
              <a:rPr sz="2800" b="1" spc="-1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</a:t>
            </a:r>
            <a:r>
              <a:rPr sz="2800" b="1" spc="-14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well-defined objects</a:t>
            </a:r>
            <a:r>
              <a:rPr sz="2800" b="1" spc="-377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 smtClean="0">
                <a:solidFill>
                  <a:srgbClr val="800000"/>
                </a:solidFill>
                <a:latin typeface="CAKCAP+ComicSansMS"/>
                <a:cs typeface="CAKCAP+ComicSansMS"/>
              </a:rPr>
              <a:t>i</a:t>
            </a:r>
            <a:r>
              <a:rPr lang="en-US" sz="2800" dirty="0" smtClean="0">
                <a:solidFill>
                  <a:srgbClr val="800000"/>
                </a:solidFill>
                <a:latin typeface="CAKCAP+ComicSansMS"/>
                <a:cs typeface="CAKCAP+ComicSansMS"/>
              </a:rPr>
              <a:t>s  </a:t>
            </a:r>
            <a:r>
              <a:rPr sz="2800" dirty="0" smtClean="0">
                <a:solidFill>
                  <a:srgbClr val="800000"/>
                </a:solidFill>
                <a:latin typeface="CAKCAP+ComicSansMS"/>
                <a:cs typeface="CAKCAP+ComicSansMS"/>
              </a:rPr>
              <a:t>called </a:t>
            </a:r>
            <a:r>
              <a:rPr sz="3200" dirty="0">
                <a:solidFill>
                  <a:srgbClr val="800000"/>
                </a:solidFill>
                <a:latin typeface="CAKCAP+ComicSansMS"/>
                <a:cs typeface="CAKCAP+ComicSansMS"/>
              </a:rPr>
              <a:t>a</a:t>
            </a:r>
            <a:r>
              <a:rPr sz="3200" spc="-103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1719" y="2359888"/>
            <a:ext cx="1709208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0000"/>
              </a:solidFill>
              <a:latin typeface="CAKCAP+ComicSansMS"/>
              <a:cs typeface="CAKCAP+ComicSansMS"/>
            </a:endParaRPr>
          </a:p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smtClean="0">
                <a:solidFill>
                  <a:srgbClr val="000000"/>
                </a:solidFill>
                <a:latin typeface="CAKCAP+ComicSansMS"/>
                <a:cs typeface="CAKCAP+ComicSansMS"/>
              </a:rPr>
              <a:t>For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example,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1719" y="2882781"/>
            <a:ext cx="4994216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‘the set of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former Nobel Prize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winners’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98570" y="3525401"/>
            <a:ext cx="3342801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is a well-defined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set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9180" y="4590931"/>
            <a:ext cx="6711527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‘the set of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tall students in our</a:t>
            </a:r>
            <a:r>
              <a:rPr sz="24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university’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93109" y="5324990"/>
            <a:ext cx="395673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is not a well-defined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set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3A2A-C24A-4D05-B449-6532920489C3}" type="datetime1">
              <a:rPr lang="en-US" smtClean="0"/>
              <a:t>30/08/2020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57390" y="541248"/>
            <a:ext cx="18183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Union of 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156805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0420" y="1178401"/>
            <a:ext cx="7412511" cy="181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The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union</a:t>
            </a:r>
            <a:r>
              <a:rPr sz="3200" b="1" spc="-163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 sets A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&amp; B</a:t>
            </a:r>
            <a:r>
              <a:rPr sz="2800" b="1" spc="-378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is the set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</a:t>
            </a:r>
          </a:p>
          <a:p>
            <a:pPr marL="151129" marR="0">
              <a:lnSpc>
                <a:spcPts val="2917"/>
              </a:lnSpc>
              <a:spcBef>
                <a:spcPts val="572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all</a:t>
            </a:r>
            <a:r>
              <a:rPr sz="2800" b="1" spc="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elements which belong to A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or</a:t>
            </a:r>
            <a:r>
              <a:rPr sz="2800" b="1" spc="-17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to</a:t>
            </a:r>
          </a:p>
          <a:p>
            <a:pPr marL="39624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B</a:t>
            </a:r>
            <a:r>
              <a:rPr sz="2800" b="1" spc="-369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(or</a:t>
            </a:r>
            <a:r>
              <a:rPr sz="2800" spc="11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to both).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1230" y="2520364"/>
            <a:ext cx="140508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996633"/>
                </a:solidFill>
                <a:latin typeface="APLCVP+Wingdings-Regular"/>
                <a:cs typeface="APLCVP+Wingdings-Regular"/>
              </a:rPr>
              <a:t>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39" y="2670978"/>
            <a:ext cx="5890515" cy="740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We write</a:t>
            </a:r>
            <a:r>
              <a:rPr sz="1800" spc="231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7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B</a:t>
            </a:r>
            <a:r>
              <a:rPr sz="2400" b="1" spc="1367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&amp; say</a:t>
            </a:r>
            <a:r>
              <a:rPr sz="1800" spc="271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‘A union B’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54240" y="3132048"/>
            <a:ext cx="8796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Note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4300" y="3664178"/>
            <a:ext cx="2400804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If A</a:t>
            </a:r>
            <a:r>
              <a:rPr sz="18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= {a,</a:t>
            </a:r>
            <a:r>
              <a:rPr sz="18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b, c,</a:t>
            </a:r>
            <a:r>
              <a:rPr sz="1800" spc="18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d,</a:t>
            </a:r>
            <a:r>
              <a:rPr sz="1800" spc="2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e}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7960" y="4121378"/>
            <a:ext cx="291845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&amp; B = {a,</a:t>
            </a:r>
            <a:r>
              <a:rPr sz="18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c,</a:t>
            </a:r>
            <a:r>
              <a:rPr sz="1800" spc="18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f, g, h}, then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7919" y="4491481"/>
            <a:ext cx="3486189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1800" spc="9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 =</a:t>
            </a:r>
            <a:r>
              <a:rPr sz="18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{a, b, c, d, e, f,</a:t>
            </a:r>
            <a:r>
              <a:rPr sz="1800" spc="17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g, h}.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03700" y="5264378"/>
            <a:ext cx="2660543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Union of sets A and B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3CE9-C092-4DDB-A003-DF122903F513}" type="datetime1">
              <a:rPr lang="en-US" smtClean="0"/>
              <a:t>30/08/2020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Asst. Prof. Mrs. D. A. Munot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2039" y="646271"/>
            <a:ext cx="157361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996633"/>
                </a:solidFill>
                <a:latin typeface="QPRDRK+ComicSansMS-Bold"/>
                <a:cs typeface="QPRDRK+ComicSansMS-Bold"/>
              </a:rPr>
              <a:t>Note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1630" y="1614055"/>
            <a:ext cx="8034745" cy="212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2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If a</a:t>
            </a:r>
            <a:r>
              <a:rPr sz="44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DKSIUH+Symbol"/>
                <a:cs typeface="DKSIUH+Symbol"/>
              </a:rPr>
              <a:t>∈</a:t>
            </a:r>
            <a:r>
              <a:rPr sz="4400" spc="20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4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4400" spc="2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B then a </a:t>
            </a:r>
            <a:r>
              <a:rPr sz="4400" dirty="0">
                <a:solidFill>
                  <a:srgbClr val="000000"/>
                </a:solidFill>
                <a:latin typeface="DKSIUH+Symbol"/>
                <a:cs typeface="DKSIUH+Symbol"/>
              </a:rPr>
              <a:t>∈</a:t>
            </a:r>
            <a:r>
              <a:rPr sz="4400" spc="20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A or</a:t>
            </a:r>
          </a:p>
          <a:p>
            <a:pPr marL="5306060" marR="0">
              <a:lnSpc>
                <a:spcPts val="4872"/>
              </a:lnSpc>
              <a:spcBef>
                <a:spcPts val="407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  <a:r>
              <a:rPr sz="44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DKSIUH+Symbol"/>
                <a:cs typeface="DKSIUH+Symbol"/>
              </a:rPr>
              <a:t>∈</a:t>
            </a:r>
            <a:r>
              <a:rPr sz="4400" spc="20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B.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9060" y="3287176"/>
            <a:ext cx="5938535" cy="343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Each</a:t>
            </a:r>
            <a:r>
              <a:rPr sz="44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element must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be written</a:t>
            </a:r>
            <a:r>
              <a:rPr sz="44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only</a:t>
            </a:r>
          </a:p>
          <a:p>
            <a:pPr marL="0" marR="0">
              <a:lnSpc>
                <a:spcPts val="4584"/>
              </a:lnSpc>
              <a:spcBef>
                <a:spcPts val="635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once in the union of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sets.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826C-DF04-4D04-B2E5-D6986D019FE5}" type="datetime1">
              <a:rPr lang="en-US" smtClean="0"/>
              <a:t>30/08/2020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57390" y="541248"/>
            <a:ext cx="18183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Union of Sets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4419" y="1443481"/>
            <a:ext cx="7510705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A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∪</a:t>
            </a:r>
            <a:r>
              <a:rPr sz="1800" spc="943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B =</a:t>
            </a:r>
            <a:r>
              <a:rPr sz="1800" spc="1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{a, b, c, d, e, f}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∪</a:t>
            </a:r>
            <a:r>
              <a:rPr sz="1800" spc="943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{a,</a:t>
            </a:r>
            <a:r>
              <a:rPr sz="1800" spc="12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d,</a:t>
            </a:r>
            <a:r>
              <a:rPr sz="1800" spc="2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g, </a:t>
            </a:r>
            <a:r>
              <a:rPr sz="18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h}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= {a,</a:t>
            </a:r>
            <a:r>
              <a:rPr sz="1800" spc="12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b, c, d,</a:t>
            </a:r>
            <a:r>
              <a:rPr sz="1800" spc="2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e,</a:t>
            </a:r>
            <a:r>
              <a:rPr sz="1800" spc="2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f, g, h}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4419" y="3577081"/>
            <a:ext cx="6118496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C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∪</a:t>
            </a:r>
            <a:r>
              <a:rPr sz="1800" spc="943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D = {1, 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3,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5,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7,</a:t>
            </a:r>
            <a:r>
              <a:rPr sz="1800" spc="1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9}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∪</a:t>
            </a:r>
            <a:r>
              <a:rPr sz="1800" spc="943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{1, 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3,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5} =</a:t>
            </a:r>
            <a:r>
              <a:rPr sz="1800" spc="1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{1,</a:t>
            </a:r>
            <a:r>
              <a:rPr sz="1800" spc="12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3, 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5,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7,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9}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1EC6-F59D-4154-A1C5-818033CA1717}" type="datetime1">
              <a:rPr lang="en-US" smtClean="0"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57390" y="541248"/>
            <a:ext cx="18183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Union of 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697765"/>
            <a:ext cx="3215564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Properties of the Union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0769" y="1153695"/>
            <a:ext cx="8211765" cy="95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Let A, B, C be three sets, then the following statements are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true: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17700" y="1912788"/>
            <a:ext cx="2224566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= 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7439" y="2273835"/>
            <a:ext cx="2356157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(idempotent law)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6429" y="2698918"/>
            <a:ext cx="2802314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 = B</a:t>
            </a:r>
            <a:r>
              <a:rPr sz="24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98700" y="3035835"/>
            <a:ext cx="3220756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(commutative property)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12620" y="3460918"/>
            <a:ext cx="4697858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9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(B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C)</a:t>
            </a:r>
            <a:r>
              <a:rPr sz="2400" spc="-18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= (A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B)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8710" y="3797835"/>
            <a:ext cx="2989997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(associative property)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16429" y="4222918"/>
            <a:ext cx="2252303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2400" spc="13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= 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76170" y="4559835"/>
            <a:ext cx="1953567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(identity law)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17700" y="4984918"/>
            <a:ext cx="2227422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U = U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83FD-CDFA-40FB-88F6-4EF6CDED8CCE}" type="datetime1">
              <a:rPr lang="en-US" smtClean="0"/>
              <a:t>30/08/2020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10959" y="541248"/>
            <a:ext cx="2464572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Intersection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of</a:t>
            </a:r>
            <a:r>
              <a:rPr sz="1800" b="1" spc="-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156805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0939" y="1255871"/>
            <a:ext cx="8558130" cy="1397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The</a:t>
            </a:r>
            <a:r>
              <a:rPr sz="2800" spc="12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intersection</a:t>
            </a:r>
            <a:r>
              <a:rPr sz="3200" b="1" spc="-173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</a:t>
            </a:r>
            <a:r>
              <a:rPr sz="2800" b="1" spc="-14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two</a:t>
            </a:r>
            <a:r>
              <a:rPr sz="2800" b="1" spc="1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sets A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&amp;</a:t>
            </a:r>
            <a:r>
              <a:rPr sz="2800" b="1" spc="-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B</a:t>
            </a:r>
            <a:r>
              <a:rPr sz="2800" b="1" spc="-373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is the</a:t>
            </a:r>
          </a:p>
          <a:p>
            <a:pPr marL="0" marR="0">
              <a:lnSpc>
                <a:spcPts val="2917"/>
              </a:lnSpc>
              <a:spcBef>
                <a:spcPts val="57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set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</a:t>
            </a:r>
            <a:r>
              <a:rPr sz="2800" b="1" spc="-14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all elements that are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in both A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&amp; B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0639" y="2442378"/>
            <a:ext cx="2522485" cy="71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We write</a:t>
            </a:r>
            <a:r>
              <a:rPr sz="1800" spc="1117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7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01230" y="2520364"/>
            <a:ext cx="140508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996633"/>
                </a:solidFill>
                <a:latin typeface="APLCVP+Wingdings-Regular"/>
                <a:cs typeface="APLCVP+Wingdings-Regular"/>
              </a:rPr>
              <a:t>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99739" y="3068201"/>
            <a:ext cx="4051745" cy="75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&amp; say</a:t>
            </a:r>
            <a:r>
              <a:rPr sz="1800" spc="269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‘A intersection B’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54240" y="3132048"/>
            <a:ext cx="8796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Note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CB3-103B-4930-BB2E-9188B8FED68B}" type="datetime1">
              <a:rPr lang="en-US" smtClean="0"/>
              <a:t>30/08/2020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2039" y="646271"/>
            <a:ext cx="157361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996633"/>
                </a:solidFill>
                <a:latin typeface="QPRDRK+ComicSansMS-Bold"/>
                <a:cs typeface="QPRDRK+ComicSansMS-Bold"/>
              </a:rPr>
              <a:t>Note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6169" y="1958761"/>
            <a:ext cx="7480124" cy="290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44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000000"/>
                </a:solidFill>
                <a:latin typeface="CAKCAP+ComicSansMS"/>
                <a:cs typeface="CAKCAP+ComicSansMS"/>
              </a:rPr>
              <a:t>If a </a:t>
            </a:r>
            <a:r>
              <a:rPr sz="6000" dirty="0">
                <a:solidFill>
                  <a:srgbClr val="000000"/>
                </a:solidFill>
                <a:latin typeface="DKSIUH+Symbol"/>
                <a:cs typeface="DKSIUH+Symbol"/>
              </a:rPr>
              <a:t>∈</a:t>
            </a:r>
            <a:r>
              <a:rPr sz="6000" spc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6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6000" spc="5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  <a:r>
              <a:rPr sz="6000" spc="-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6000" dirty="0">
                <a:solidFill>
                  <a:srgbClr val="000000"/>
                </a:solidFill>
                <a:latin typeface="CAKCAP+ComicSansMS"/>
                <a:cs typeface="CAKCAP+ComicSansMS"/>
              </a:rPr>
              <a:t>then</a:t>
            </a:r>
          </a:p>
          <a:p>
            <a:pPr marL="577850" marR="0">
              <a:lnSpc>
                <a:spcPts val="6644"/>
              </a:lnSpc>
              <a:spcBef>
                <a:spcPts val="555"/>
              </a:spcBef>
              <a:spcAft>
                <a:spcPts val="0"/>
              </a:spcAft>
            </a:pPr>
            <a:r>
              <a:rPr sz="60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6000" dirty="0">
                <a:solidFill>
                  <a:srgbClr val="000000"/>
                </a:solidFill>
                <a:latin typeface="DKSIUH+Symbol"/>
                <a:cs typeface="DKSIUH+Symbol"/>
              </a:rPr>
              <a:t>∈</a:t>
            </a:r>
            <a:r>
              <a:rPr sz="6000" spc="28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000000"/>
                </a:solidFill>
                <a:latin typeface="CAKCAP+ComicSansMS"/>
                <a:cs typeface="CAKCAP+ComicSansMS"/>
              </a:rPr>
              <a:t>A &amp; a </a:t>
            </a:r>
            <a:r>
              <a:rPr sz="6000" dirty="0">
                <a:solidFill>
                  <a:srgbClr val="000000"/>
                </a:solidFill>
                <a:latin typeface="DKSIUH+Symbol"/>
                <a:cs typeface="DKSIUH+Symbol"/>
              </a:rPr>
              <a:t>∈</a:t>
            </a:r>
            <a:r>
              <a:rPr sz="6000" spc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000000"/>
                </a:solidFill>
                <a:latin typeface="CAKCAP+ComicSansMS"/>
                <a:cs typeface="CAKCAP+ComicSansMS"/>
              </a:rPr>
              <a:t>B.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8F82-A626-4638-BE01-D02C1C0E5859}" type="datetime1">
              <a:rPr lang="en-US" smtClean="0"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12229" y="541248"/>
            <a:ext cx="2463656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Intersection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of Sets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8230" y="1594611"/>
            <a:ext cx="5432062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A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B = {a, b, c, d, e}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1800" spc="18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{c, d, f,</a:t>
            </a:r>
            <a:r>
              <a:rPr sz="1800" spc="17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g} = {c, d}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4419" y="2737611"/>
            <a:ext cx="5973767" cy="1739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C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D = {1, 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2,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3,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4,</a:t>
            </a:r>
            <a:r>
              <a:rPr sz="1800" spc="1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5}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{1, 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3,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5} =</a:t>
            </a:r>
            <a:r>
              <a:rPr sz="1800" spc="1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{1,</a:t>
            </a:r>
            <a:r>
              <a:rPr sz="1800" spc="12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3, </a:t>
            </a:r>
            <a:r>
              <a:rPr sz="18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5}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 = D</a:t>
            </a:r>
          </a:p>
          <a:p>
            <a:pPr marL="3810" marR="0">
              <a:lnSpc>
                <a:spcPts val="1993"/>
              </a:lnSpc>
              <a:spcBef>
                <a:spcPts val="7006"/>
              </a:spcBef>
              <a:spcAft>
                <a:spcPts val="0"/>
              </a:spcAft>
            </a:pP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E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F = {m, n, o}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{p, r, s, t}</a:t>
            </a:r>
            <a:r>
              <a:rPr sz="1800" spc="12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00"/>
                </a:solidFill>
                <a:latin typeface="CAKCAP+ComicSansMS"/>
                <a:cs typeface="CAKCAP+ComicSansMS"/>
              </a:rPr>
              <a:t>= </a:t>
            </a:r>
            <a:r>
              <a:rPr sz="1800" dirty="0">
                <a:solidFill>
                  <a:srgbClr val="996600"/>
                </a:solidFill>
                <a:latin typeface="DKSIUH+Symbol"/>
                <a:cs typeface="DKSIUH+Symbol"/>
              </a:rPr>
              <a:t>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6EA3-9579-4DE9-B5B7-D1D40D4CA6D7}" type="datetime1">
              <a:rPr lang="en-US" smtClean="0"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12229" y="541248"/>
            <a:ext cx="2463656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Intersection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of 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4186796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Properties of the Intersection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0769" y="1153695"/>
            <a:ext cx="8490720" cy="95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Let A, B, &amp; C be three sets, then the following statements are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true: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17700" y="1831508"/>
            <a:ext cx="2224566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= 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1239" y="2221765"/>
            <a:ext cx="2356157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(idempotent law)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6429" y="2670978"/>
            <a:ext cx="2802314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 = B</a:t>
            </a:r>
            <a:r>
              <a:rPr sz="24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98700" y="3059965"/>
            <a:ext cx="3220756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(commutative property)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12620" y="3509178"/>
            <a:ext cx="4697858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9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(B</a:t>
            </a:r>
            <a:r>
              <a:rPr sz="24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2" dirty="0">
                <a:solidFill>
                  <a:srgbClr val="000000"/>
                </a:solidFill>
                <a:latin typeface="CAKCAP+ComicSansMS"/>
                <a:cs typeface="CAKCAP+ComicSansMS"/>
              </a:rPr>
              <a:t>C)</a:t>
            </a:r>
            <a:r>
              <a:rPr sz="2400" spc="-18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= (A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B)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02510" y="3898165"/>
            <a:ext cx="2989997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(associative property)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17700" y="4346108"/>
            <a:ext cx="2118756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2400" spc="13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=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9970" y="4736365"/>
            <a:ext cx="1953567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(identity law)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17700" y="5185578"/>
            <a:ext cx="2225785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U = A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3655-DAF3-4D66-84B9-66EE81064558}" type="datetime1">
              <a:rPr lang="en-US" smtClean="0"/>
              <a:t>30/08/2020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12229" y="541248"/>
            <a:ext cx="2463656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Intersection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of Sets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4580" y="1370047"/>
            <a:ext cx="6967008" cy="127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2000" spc="1327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A = {1, 2, 3,</a:t>
            </a:r>
            <a:r>
              <a:rPr sz="2000" spc="-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4}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{1,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2, 3,</a:t>
            </a:r>
            <a:r>
              <a:rPr sz="2000" spc="-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4}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= {1, 2, 3, 4} = A</a:t>
            </a:r>
          </a:p>
          <a:p>
            <a:pPr marL="0" marR="0">
              <a:lnSpc>
                <a:spcPts val="2214"/>
              </a:lnSpc>
              <a:spcBef>
                <a:spcPts val="2585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2000" spc="1327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∅</a:t>
            </a:r>
            <a:r>
              <a:rPr sz="2000" spc="1164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= {1, 2, 3, 4}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{ } =</a:t>
            </a:r>
            <a:r>
              <a:rPr sz="20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4580" y="2589247"/>
            <a:ext cx="5799998" cy="157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2000" spc="1327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B = {1, 2,</a:t>
            </a:r>
            <a:r>
              <a:rPr sz="2000" spc="-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3, 4}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{2, 3, 5,</a:t>
            </a:r>
            <a:r>
              <a:rPr sz="2000" spc="-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6} =</a:t>
            </a:r>
            <a:r>
              <a:rPr sz="2000" spc="11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{2, 3}</a:t>
            </a:r>
          </a:p>
          <a:p>
            <a:pPr marL="304800" marR="0">
              <a:lnSpc>
                <a:spcPts val="2214"/>
              </a:lnSpc>
              <a:spcBef>
                <a:spcPts val="1365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B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A = {2,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3, 5,</a:t>
            </a:r>
            <a:r>
              <a:rPr sz="2000" spc="-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6}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{1,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2, 3,</a:t>
            </a:r>
            <a:r>
              <a:rPr sz="2000" spc="-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4} = {2, 3}</a:t>
            </a:r>
          </a:p>
          <a:p>
            <a:pPr marL="302259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So, 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B = B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4580" y="4113247"/>
            <a:ext cx="5596988" cy="157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•</a:t>
            </a:r>
            <a:r>
              <a:rPr sz="2000" spc="1327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(A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B)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C = {2, 3}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{3, 4, 5, 7} = {3}</a:t>
            </a:r>
          </a:p>
          <a:p>
            <a:pPr marL="304800" marR="0">
              <a:lnSpc>
                <a:spcPts val="2214"/>
              </a:lnSpc>
              <a:spcBef>
                <a:spcPts val="1375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7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(B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C) = {1,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2, 3,</a:t>
            </a:r>
            <a:r>
              <a:rPr sz="2000" spc="-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4}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{2, 3}</a:t>
            </a:r>
            <a:r>
              <a:rPr sz="2000" spc="10" dirty="0">
                <a:solidFill>
                  <a:srgbClr val="9966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= {3}</a:t>
            </a:r>
          </a:p>
          <a:p>
            <a:pPr marL="302259" marR="0">
              <a:lnSpc>
                <a:spcPts val="2214"/>
              </a:lnSpc>
              <a:spcBef>
                <a:spcPts val="1385"/>
              </a:spcBef>
              <a:spcAft>
                <a:spcPts val="0"/>
              </a:spcAft>
            </a:pP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So, (A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B)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C = A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78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(B </a:t>
            </a:r>
            <a:r>
              <a:rPr sz="2000" dirty="0">
                <a:solidFill>
                  <a:srgbClr val="9966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996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6600"/>
                </a:solidFill>
                <a:latin typeface="CAKCAP+ComicSansMS"/>
                <a:cs typeface="CAKCAP+ComicSansMS"/>
              </a:rPr>
              <a:t>C)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811-07A5-4466-9BA4-9E720B9A0BED}" type="datetime1">
              <a:rPr lang="en-US" smtClean="0"/>
              <a:t>30/08/2020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12229" y="541248"/>
            <a:ext cx="2463656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Intersection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of 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697765"/>
            <a:ext cx="883374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Rule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0769" y="1078765"/>
            <a:ext cx="2455371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Distributive Laws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0769" y="1535965"/>
            <a:ext cx="7916745" cy="95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For any</a:t>
            </a:r>
            <a:r>
              <a:rPr sz="20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three sets A, B, &amp; C, the following statements are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true: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6830" y="2264127"/>
            <a:ext cx="455414" cy="66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9729" y="2284447"/>
            <a:ext cx="6830474" cy="66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is distributive over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from the left</a:t>
            </a:r>
            <a:r>
              <a:rPr sz="2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&amp; the right.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5929" y="2741647"/>
            <a:ext cx="4327815" cy="104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(B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C) = (A</a:t>
            </a:r>
            <a:r>
              <a:rPr sz="20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B)</a:t>
            </a:r>
            <a:r>
              <a:rPr sz="2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(A</a:t>
            </a:r>
            <a:r>
              <a:rPr sz="20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C)</a:t>
            </a:r>
          </a:p>
          <a:p>
            <a:pPr marL="0" marR="0">
              <a:lnSpc>
                <a:spcPts val="2214"/>
              </a:lnSpc>
              <a:spcBef>
                <a:spcPts val="78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(A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B)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C = (A</a:t>
            </a:r>
            <a:r>
              <a:rPr sz="20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C)</a:t>
            </a:r>
            <a:r>
              <a:rPr sz="2000" spc="-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(B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C)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09369" y="3711927"/>
            <a:ext cx="455414" cy="66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52270" y="3732247"/>
            <a:ext cx="5431394" cy="66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is distributive over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from the left</a:t>
            </a:r>
            <a:r>
              <a:rPr sz="2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&amp;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52270" y="4050565"/>
            <a:ext cx="1521211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the right.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92910" y="4494247"/>
            <a:ext cx="4327815" cy="66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(B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C) = (A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B)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0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(A </a:t>
            </a:r>
            <a:r>
              <a:rPr sz="20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000" spc="10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C)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92910" y="4872481"/>
            <a:ext cx="3859981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(A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B)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1800" spc="9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C = 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(A</a:t>
            </a:r>
            <a:r>
              <a:rPr sz="1800" spc="-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1800" spc="9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C)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(B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1800" spc="9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C)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281-E3BA-4AE6-85CA-44CFCDC214EC}" type="datetime1">
              <a:rPr lang="en-US" smtClean="0"/>
              <a:t>30/08/2020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04569" y="646271"/>
            <a:ext cx="157361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996633"/>
                </a:solidFill>
                <a:latin typeface="QPRDRK+ComicSansMS-Bold"/>
                <a:cs typeface="QPRDRK+ComicSansMS-Bold"/>
              </a:rPr>
              <a:t>Note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2700" y="1432976"/>
            <a:ext cx="8059112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Sets</a:t>
            </a:r>
            <a:r>
              <a:rPr sz="4400" spc="17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must</a:t>
            </a:r>
            <a:r>
              <a:rPr sz="44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be well-defined.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1719" y="2981761"/>
            <a:ext cx="5742529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  <a:r>
              <a:rPr sz="4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set is</a:t>
            </a:r>
            <a:r>
              <a:rPr sz="4000" spc="18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well-defined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if we</a:t>
            </a:r>
            <a:r>
              <a:rPr sz="40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can</a:t>
            </a:r>
            <a:r>
              <a:rPr sz="40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tell</a:t>
            </a:r>
            <a:r>
              <a:rPr sz="40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whether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a particular object</a:t>
            </a:r>
            <a:r>
              <a:rPr sz="40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is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an</a:t>
            </a:r>
            <a:r>
              <a:rPr sz="4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element of that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set.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F98-E741-4694-BA12-9CA24652D2AE}" type="datetime1">
              <a:rPr lang="en-US" smtClean="0"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22059" y="541248"/>
            <a:ext cx="261632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Complement 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of</a:t>
            </a:r>
            <a:r>
              <a:rPr sz="1800" b="1" spc="-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a 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156805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1160" y="1170166"/>
            <a:ext cx="7995674" cy="1836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The set of</a:t>
            </a:r>
            <a:r>
              <a:rPr sz="2800" b="1" spc="-2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elements of U which</a:t>
            </a:r>
            <a:r>
              <a:rPr sz="2800" b="1" spc="14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are not</a:t>
            </a:r>
          </a:p>
          <a:p>
            <a:pPr marL="161163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elements</a:t>
            </a:r>
            <a:r>
              <a:rPr sz="2800" b="1" spc="-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</a:t>
            </a:r>
            <a:r>
              <a:rPr sz="2800" b="1" spc="-17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 A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is called</a:t>
            </a:r>
            <a:r>
              <a:rPr sz="2800" spc="378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the</a:t>
            </a:r>
          </a:p>
          <a:p>
            <a:pPr marL="3515359" marR="0">
              <a:lnSpc>
                <a:spcPts val="3334"/>
              </a:lnSpc>
              <a:spcBef>
                <a:spcPts val="425"/>
              </a:spcBef>
              <a:spcAft>
                <a:spcPts val="0"/>
              </a:spcAft>
            </a:pP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complement</a:t>
            </a:r>
            <a:r>
              <a:rPr sz="3200" b="1" spc="-173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</a:t>
            </a:r>
            <a:r>
              <a:rPr sz="2800" b="1" spc="-17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2320" y="4590931"/>
            <a:ext cx="155094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</a:t>
            </a:r>
            <a:r>
              <a:rPr sz="2400" b="1" spc="394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or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14570" y="4606967"/>
            <a:ext cx="357378" cy="450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75889" y="5269765"/>
            <a:ext cx="3682236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‘the complement of</a:t>
            </a:r>
            <a:r>
              <a:rPr sz="2000" b="1" spc="-1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set A’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8A6E-7478-4EAF-875C-CDC63793462D}" type="datetime1">
              <a:rPr lang="en-US" smtClean="0"/>
              <a:t>30/08/2020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22059" y="541248"/>
            <a:ext cx="261632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Complement 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of</a:t>
            </a:r>
            <a:r>
              <a:rPr sz="1800" b="1" spc="-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a 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697765"/>
            <a:ext cx="1620981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Properties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5689" y="1451778"/>
            <a:ext cx="5382944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Let U be a universal set &amp; 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⊂</a:t>
            </a:r>
            <a:r>
              <a:rPr sz="2400" spc="1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0229" y="2213778"/>
            <a:ext cx="2282032" cy="1861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2400" spc="1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A’ = U</a:t>
            </a:r>
          </a:p>
          <a:p>
            <a:pPr marL="0" marR="0">
              <a:lnSpc>
                <a:spcPts val="2657"/>
              </a:lnSpc>
              <a:spcBef>
                <a:spcPts val="148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2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A’ =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</a:p>
          <a:p>
            <a:pPr marL="2540" marR="0">
              <a:lnSpc>
                <a:spcPts val="2657"/>
              </a:lnSpc>
              <a:spcBef>
                <a:spcPts val="15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U’</a:t>
            </a:r>
            <a:r>
              <a:rPr sz="2400" spc="18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=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2770" y="3830201"/>
            <a:ext cx="1915803" cy="77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2400" spc="105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(A’)’ = 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2770" y="4321978"/>
            <a:ext cx="546496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85670" y="4346108"/>
            <a:ext cx="1327093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2400" spc="6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’ = 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26D1-3CB8-4DF7-85FB-E09B1C454E4F}" type="datetime1">
              <a:rPr lang="en-US" smtClean="0"/>
              <a:t>30/08/2020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32829" y="541248"/>
            <a:ext cx="283530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Difference of Two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156805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1580" y="1247636"/>
            <a:ext cx="8493775" cy="1913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The 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</a:t>
            </a:r>
            <a:r>
              <a:rPr sz="2800" b="1" spc="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 elements that are in A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but not</a:t>
            </a:r>
          </a:p>
          <a:p>
            <a:pPr marL="363219" marR="0">
              <a:lnSpc>
                <a:spcPts val="3334"/>
              </a:lnSpc>
              <a:spcBef>
                <a:spcPts val="475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in B</a:t>
            </a:r>
            <a:r>
              <a:rPr sz="2800" b="1" spc="-369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is called the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difference of sets</a:t>
            </a:r>
            <a:r>
              <a:rPr sz="3200" b="1" spc="1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</a:t>
            </a:r>
          </a:p>
          <a:p>
            <a:pPr marL="6079489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and B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0370" y="3068201"/>
            <a:ext cx="212883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A-B</a:t>
            </a:r>
            <a:r>
              <a:rPr sz="2400" b="1" spc="-325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or </a:t>
            </a: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A\B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00170" y="4590931"/>
            <a:ext cx="2810817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‘A difference B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’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2CC7-D657-43BA-9D23-361147D964BF}" type="datetime1">
              <a:rPr lang="en-US" smtClean="0"/>
              <a:t>30/08/2020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32829" y="541248"/>
            <a:ext cx="283530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Difference of Two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39" y="697765"/>
            <a:ext cx="1620981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Properties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57170" y="1214881"/>
            <a:ext cx="2048027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– B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≠</a:t>
            </a:r>
            <a:r>
              <a:rPr sz="1800" spc="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 – 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57170" y="1748281"/>
            <a:ext cx="1700072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–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  <a:r>
              <a:rPr sz="1800" spc="10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= 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57170" y="2280411"/>
            <a:ext cx="2774561" cy="1130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(A – B)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18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(B – A) =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</a:p>
          <a:p>
            <a:pPr marL="0" marR="0">
              <a:lnSpc>
                <a:spcPts val="1993"/>
              </a:lnSpc>
              <a:spcBef>
                <a:spcPts val="22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– A =</a:t>
            </a:r>
            <a:r>
              <a:rPr sz="18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55900" y="3348481"/>
            <a:ext cx="3173278" cy="1128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– B = A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18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B’</a:t>
            </a:r>
          </a:p>
          <a:p>
            <a:pPr marL="0" marR="0">
              <a:lnSpc>
                <a:spcPts val="1993"/>
              </a:lnSpc>
              <a:spcBef>
                <a:spcPts val="219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If A</a:t>
            </a:r>
            <a:r>
              <a:rPr sz="18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⊂</a:t>
            </a:r>
            <a:r>
              <a:rPr sz="18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 then A – B =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3169" y="4355365"/>
            <a:ext cx="2470611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De</a:t>
            </a:r>
            <a:r>
              <a:rPr sz="20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Morgan’s Laws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9500" y="4884648"/>
            <a:ext cx="3620898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If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and B are two</a:t>
            </a:r>
            <a:r>
              <a:rPr sz="18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sets,</a:t>
            </a:r>
            <a:r>
              <a:rPr sz="18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then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7330" y="5329681"/>
            <a:ext cx="5418198" cy="59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(A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1800" spc="13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B)’</a:t>
            </a:r>
            <a:r>
              <a:rPr sz="1800" b="1" spc="-10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=</a:t>
            </a:r>
            <a:r>
              <a:rPr sz="1800" b="1" spc="10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A’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1800" spc="5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B’</a:t>
            </a:r>
            <a:r>
              <a:rPr sz="1800" b="1" spc="-24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and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(A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∩</a:t>
            </a:r>
            <a:r>
              <a:rPr sz="1800" spc="5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B)’</a:t>
            </a:r>
            <a:r>
              <a:rPr sz="1800" b="1" spc="-10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=</a:t>
            </a:r>
            <a:r>
              <a:rPr sz="1800" b="1" spc="10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A’ </a:t>
            </a:r>
            <a:r>
              <a:rPr sz="1800" dirty="0">
                <a:solidFill>
                  <a:srgbClr val="000000"/>
                </a:solidFill>
                <a:latin typeface="DKSIUH+Symbol"/>
                <a:cs typeface="DKSIUH+Symbol"/>
              </a:rPr>
              <a:t>∪</a:t>
            </a:r>
            <a:r>
              <a:rPr sz="1800" spc="13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B’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.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BBAD-3AF1-4C1A-9338-E60F28394567}" type="datetime1">
              <a:rPr lang="en-US" smtClean="0"/>
              <a:t>30/08/2020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2985289"/>
          </a:xfrm>
        </p:spPr>
        <p:txBody>
          <a:bodyPr/>
          <a:lstStyle/>
          <a:p>
            <a:r>
              <a:rPr lang="en-US" sz="8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endParaRPr lang="en-US" sz="8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54925" y="5054602"/>
            <a:ext cx="862392" cy="279400"/>
          </a:xfrm>
        </p:spPr>
        <p:txBody>
          <a:bodyPr/>
          <a:lstStyle/>
          <a:p>
            <a:fld id="{DF7A8AF0-7772-4B2C-AB52-CC49EA7BCA34}" type="datetime1">
              <a:rPr lang="en-US" smtClean="0"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2469" y="560298"/>
            <a:ext cx="1868807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Defining a Set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21565"/>
            <a:ext cx="1568052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2360" y="1255871"/>
            <a:ext cx="8670480" cy="146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Each object in a </a:t>
            </a:r>
            <a:r>
              <a:rPr sz="2800" b="1" spc="-1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</a:t>
            </a:r>
            <a:r>
              <a:rPr sz="2800" b="1" spc="-36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is called an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element</a:t>
            </a:r>
            <a:r>
              <a:rPr sz="3200" b="1" spc="-54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or</a:t>
            </a:r>
          </a:p>
          <a:p>
            <a:pPr marL="368554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CAKCAP+ComicSansMS"/>
                <a:cs typeface="CAKCAP+ComicSansMS"/>
              </a:rPr>
              <a:t>a</a:t>
            </a:r>
            <a:r>
              <a:rPr sz="2800" spc="-10" dirty="0">
                <a:solidFill>
                  <a:srgbClr val="800000"/>
                </a:solidFill>
                <a:latin typeface="CAKCAP+ComicSansMS"/>
                <a:cs typeface="CAKCAP+ComicSansMS"/>
              </a:rPr>
              <a:t> </a:t>
            </a:r>
            <a:r>
              <a:rPr sz="32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member</a:t>
            </a:r>
            <a:r>
              <a:rPr sz="3200" b="1" spc="-540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of</a:t>
            </a:r>
            <a:r>
              <a:rPr sz="2800" b="1" spc="-25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the</a:t>
            </a:r>
            <a:r>
              <a:rPr sz="2800" b="1" spc="-1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 </a:t>
            </a:r>
            <a:r>
              <a:rPr sz="2800" b="1" dirty="0">
                <a:solidFill>
                  <a:srgbClr val="800000"/>
                </a:solidFill>
                <a:latin typeface="QPRDRK+ComicSansMS-Bold"/>
                <a:cs typeface="QPRDRK+ComicSansMS-Bold"/>
              </a:rPr>
              <a:t>set.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18970" y="2374165"/>
            <a:ext cx="3898160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Sets notation:</a:t>
            </a:r>
            <a:r>
              <a:rPr sz="2000" spc="232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A, B, C, 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85990" y="2366694"/>
            <a:ext cx="140508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996633"/>
                </a:solidFill>
                <a:latin typeface="APLCVP+Wingdings-Regular"/>
                <a:cs typeface="APLCVP+Wingdings-Regular"/>
              </a:rPr>
              <a:t>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09369" y="2907565"/>
            <a:ext cx="4508649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Elements Notation:</a:t>
            </a:r>
            <a:r>
              <a:rPr sz="2000" spc="246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a,</a:t>
            </a:r>
            <a:r>
              <a:rPr sz="2000" b="1" spc="-23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PRDRK+ComicSansMS-Bold"/>
                <a:cs typeface="QPRDRK+ComicSansMS-Bold"/>
              </a:rPr>
              <a:t>b, c, 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33919" y="2941548"/>
            <a:ext cx="8796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Note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0769" y="3525401"/>
            <a:ext cx="4205204" cy="717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For example,</a:t>
            </a:r>
            <a:r>
              <a:rPr sz="1800" spc="1893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 = {a, b, c,</a:t>
            </a:r>
            <a:r>
              <a:rPr sz="24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d}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0769" y="4042578"/>
            <a:ext cx="1261804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b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∈</a:t>
            </a:r>
            <a:r>
              <a:rPr sz="2400" spc="1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64310" y="4583965"/>
            <a:ext cx="5049000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‘b is an element</a:t>
            </a:r>
            <a:r>
              <a:rPr sz="2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of</a:t>
            </a:r>
            <a:r>
              <a:rPr sz="2000" spc="-12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set</a:t>
            </a:r>
            <a:r>
              <a:rPr sz="2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A’ or ‘b is</a:t>
            </a:r>
            <a:r>
              <a:rPr sz="20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in</a:t>
            </a:r>
            <a:r>
              <a:rPr sz="2000" spc="-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A’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0769" y="4956978"/>
            <a:ext cx="1236404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f </a:t>
            </a:r>
            <a:r>
              <a:rPr sz="2400" dirty="0">
                <a:solidFill>
                  <a:srgbClr val="000000"/>
                </a:solidFill>
                <a:latin typeface="DKSIUH+Symbol"/>
                <a:cs typeface="DKSIUH+Symbol"/>
              </a:rPr>
              <a:t>∉</a:t>
            </a:r>
            <a:r>
              <a:rPr sz="2400" spc="1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KCAP+ComicSansMS"/>
                <a:cs typeface="CAKCAP+ComicSansMS"/>
              </a:rPr>
              <a:t>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61769" y="5574565"/>
            <a:ext cx="6065506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‘f is not an element</a:t>
            </a:r>
            <a:r>
              <a:rPr sz="20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of set A’ or</a:t>
            </a:r>
            <a:r>
              <a:rPr sz="2000" spc="-17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‘f</a:t>
            </a:r>
            <a:r>
              <a:rPr sz="2000" spc="15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is not in A’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2EC5-7CC7-498F-9AB5-90A33D432C6F}" type="datetime1">
              <a:rPr lang="en-US" smtClean="0"/>
              <a:t>30/08/2020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2039" y="646271"/>
            <a:ext cx="157361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996633"/>
                </a:solidFill>
                <a:latin typeface="QPRDRK+ComicSansMS-Bold"/>
                <a:cs typeface="QPRDRK+ComicSansMS-Bold"/>
              </a:rPr>
              <a:t>Note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7689" y="1431706"/>
            <a:ext cx="7241232" cy="209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Each</a:t>
            </a:r>
            <a:r>
              <a:rPr sz="44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element of the</a:t>
            </a:r>
            <a:r>
              <a:rPr sz="44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set</a:t>
            </a:r>
          </a:p>
          <a:p>
            <a:pPr marL="107696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is written</a:t>
            </a:r>
            <a:r>
              <a:rPr sz="44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400" dirty="0">
                <a:solidFill>
                  <a:srgbClr val="000000"/>
                </a:solidFill>
                <a:latin typeface="CAKCAP+ComicSansMS"/>
                <a:cs typeface="CAKCAP+ComicSansMS"/>
              </a:rPr>
              <a:t>only once.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6969" y="3634541"/>
            <a:ext cx="4767168" cy="2510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The order of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elements</a:t>
            </a:r>
            <a:r>
              <a:rPr sz="4000" spc="14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in</a:t>
            </a:r>
            <a:r>
              <a:rPr sz="4000" spc="11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a set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KCAP+ComicSansMS"/>
                <a:cs typeface="CAKCAP+ComicSansMS"/>
              </a:rPr>
              <a:t>is not important.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D813-B8B9-48DD-A187-9717EEDB94EF}" type="datetime1">
              <a:rPr lang="en-US" smtClean="0"/>
              <a:t>30/08/2020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79869" y="560298"/>
            <a:ext cx="2350042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Representing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1560671"/>
            <a:ext cx="4326189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C6600"/>
                </a:solidFill>
                <a:latin typeface="QPRDRK+ComicSansMS-Bold"/>
                <a:cs typeface="QPRDRK+ComicSansMS-Bold"/>
              </a:rPr>
              <a:t>1.The List Method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8230" y="2884011"/>
            <a:ext cx="7496523" cy="188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C6600"/>
                </a:solidFill>
                <a:latin typeface="QPRDRK+ComicSansMS-Bold"/>
                <a:cs typeface="QPRDRK+ComicSansMS-Bold"/>
              </a:rPr>
              <a:t>2</a:t>
            </a:r>
            <a:r>
              <a:rPr sz="3200" b="1" dirty="0" smtClean="0">
                <a:solidFill>
                  <a:srgbClr val="CC6600"/>
                </a:solidFill>
                <a:latin typeface="QPRDRK+ComicSansMS-Bold"/>
                <a:cs typeface="QPRDRK+ComicSansMS-Bold"/>
              </a:rPr>
              <a:t>.The </a:t>
            </a:r>
            <a:r>
              <a:rPr sz="3200" b="1" dirty="0">
                <a:solidFill>
                  <a:srgbClr val="CC6600"/>
                </a:solidFill>
                <a:latin typeface="QPRDRK+ComicSansMS-Bold"/>
                <a:cs typeface="QPRDRK+ComicSansMS-Bold"/>
              </a:rPr>
              <a:t>Defining-Property</a:t>
            </a:r>
            <a:r>
              <a:rPr sz="3200" b="1" spc="10" dirty="0">
                <a:solidFill>
                  <a:srgbClr val="CC6600"/>
                </a:solidFill>
                <a:latin typeface="QPRDRK+ComicSansMS-Bold"/>
                <a:cs typeface="QPRDRK+ComicSansMS-Bold"/>
              </a:rPr>
              <a:t> </a:t>
            </a:r>
            <a:r>
              <a:rPr sz="3200" b="1" dirty="0">
                <a:solidFill>
                  <a:srgbClr val="CC6600"/>
                </a:solidFill>
                <a:latin typeface="QPRDRK+ComicSansMS-Bold"/>
                <a:cs typeface="QPRDRK+ComicSansMS-Bold"/>
              </a:rPr>
              <a:t>Method</a:t>
            </a:r>
          </a:p>
          <a:p>
            <a:pPr marL="1269" marR="0">
              <a:lnSpc>
                <a:spcPts val="3334"/>
              </a:lnSpc>
              <a:spcBef>
                <a:spcPts val="8065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C6600"/>
                </a:solidFill>
                <a:latin typeface="QPRDRK+ComicSansMS-Bold"/>
                <a:cs typeface="QPRDRK+ComicSansMS-Bold"/>
              </a:rPr>
              <a:t>3</a:t>
            </a:r>
            <a:r>
              <a:rPr sz="3200" b="1" dirty="0" smtClean="0">
                <a:solidFill>
                  <a:srgbClr val="CC6600"/>
                </a:solidFill>
                <a:latin typeface="QPRDRK+ComicSansMS-Bold"/>
                <a:cs typeface="QPRDRK+ComicSansMS-Bold"/>
              </a:rPr>
              <a:t>.The </a:t>
            </a:r>
            <a:r>
              <a:rPr sz="3200" b="1" dirty="0">
                <a:solidFill>
                  <a:srgbClr val="CC6600"/>
                </a:solidFill>
                <a:latin typeface="QPRDRK+ComicSansMS-Bold"/>
                <a:cs typeface="QPRDRK+ComicSansMS-Bold"/>
              </a:rPr>
              <a:t>Venn Diagram Method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A265-1C7E-444D-8152-4E9E4F2912EA}" type="datetime1">
              <a:rPr lang="en-US" smtClean="0"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79869" y="560298"/>
            <a:ext cx="2348441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Representing</a:t>
            </a:r>
            <a:r>
              <a:rPr sz="1800" b="1" spc="10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2360270" cy="1560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The List Method</a:t>
            </a:r>
          </a:p>
          <a:p>
            <a:pPr marL="0" marR="0">
              <a:lnSpc>
                <a:spcPts val="2083"/>
              </a:lnSpc>
              <a:spcBef>
                <a:spcPts val="511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For instance,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5700" y="2635706"/>
            <a:ext cx="7675972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C = {I, You, He,</a:t>
            </a:r>
            <a:r>
              <a:rPr sz="3600" spc="17" dirty="0">
                <a:solidFill>
                  <a:srgbClr val="FF9900"/>
                </a:solidFill>
                <a:latin typeface="CAKCAP+ComicSansMS"/>
                <a:cs typeface="CAKCAP+ComicSansMS"/>
              </a:rPr>
              <a:t> </a:t>
            </a: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She,</a:t>
            </a:r>
            <a:r>
              <a:rPr sz="3600" spc="11" dirty="0">
                <a:solidFill>
                  <a:srgbClr val="FF9900"/>
                </a:solidFill>
                <a:latin typeface="CAKCAP+ComicSansMS"/>
                <a:cs typeface="CAKCAP+ComicSansMS"/>
              </a:rPr>
              <a:t> </a:t>
            </a: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We,</a:t>
            </a:r>
            <a:r>
              <a:rPr sz="3600" spc="10" dirty="0">
                <a:solidFill>
                  <a:srgbClr val="FF9900"/>
                </a:solidFill>
                <a:latin typeface="CAKCAP+ComicSansMS"/>
                <a:cs typeface="CAKCAP+ComicSansMS"/>
              </a:rPr>
              <a:t> </a:t>
            </a: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They}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23770" y="3601973"/>
            <a:ext cx="4030771" cy="1192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A = {</a:t>
            </a:r>
            <a:r>
              <a:rPr sz="3600" spc="357" dirty="0">
                <a:solidFill>
                  <a:srgbClr val="FF9900"/>
                </a:solidFill>
                <a:latin typeface="DKSIUH+Symbol"/>
                <a:cs typeface="DKSIUH+Symbol"/>
              </a:rPr>
              <a:t>♣</a:t>
            </a: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, </a:t>
            </a:r>
            <a:r>
              <a:rPr sz="3600" dirty="0">
                <a:solidFill>
                  <a:srgbClr val="FF9900"/>
                </a:solidFill>
                <a:latin typeface="DKSIUH+Symbol"/>
                <a:cs typeface="DKSIUH+Symbol"/>
              </a:rPr>
              <a:t>♦</a:t>
            </a:r>
            <a:r>
              <a:rPr sz="3600" spc="-27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, </a:t>
            </a:r>
            <a:r>
              <a:rPr sz="3600" dirty="0">
                <a:solidFill>
                  <a:srgbClr val="FF9900"/>
                </a:solidFill>
                <a:latin typeface="DKSIUH+Symbol"/>
                <a:cs typeface="DKSIUH+Symbol"/>
              </a:rPr>
              <a:t>♥</a:t>
            </a:r>
            <a:r>
              <a:rPr sz="3600" spc="-326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, </a:t>
            </a:r>
            <a:r>
              <a:rPr sz="3600" dirty="0">
                <a:solidFill>
                  <a:srgbClr val="FF9900"/>
                </a:solidFill>
                <a:latin typeface="DKSIUH+Symbol"/>
                <a:cs typeface="DKSIUH+Symbol"/>
              </a:rPr>
              <a:t>♠</a:t>
            </a:r>
            <a:r>
              <a:rPr sz="3600" spc="-102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9900"/>
                </a:solidFill>
                <a:latin typeface="CAKCAP+ComicSansMS"/>
                <a:cs typeface="CAKCAP+ComicSansMS"/>
              </a:rPr>
              <a:t>}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C7B-F428-4205-989A-11B0D78B0D81}" type="datetime1">
              <a:rPr lang="en-US" smtClean="0"/>
              <a:t>30/08/2020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8440" y="541248"/>
            <a:ext cx="2350043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Representing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0769" y="1303248"/>
            <a:ext cx="7982091" cy="855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A = {Sunday, Monday, Tuesday, Wednesday, Thursday, Friday,</a:t>
            </a:r>
          </a:p>
          <a:p>
            <a:pPr marL="342900" marR="0">
              <a:lnSpc>
                <a:spcPts val="1875"/>
              </a:lnSpc>
              <a:spcBef>
                <a:spcPts val="22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Saturday}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0769" y="1989048"/>
            <a:ext cx="241314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1.</a:t>
            </a:r>
            <a:r>
              <a:rPr sz="1800" spc="903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B = {a, b, c, d, e}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0769" y="2446248"/>
            <a:ext cx="4698375" cy="1343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C = {m, a,</a:t>
            </a:r>
            <a:r>
              <a:rPr sz="1800" spc="1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t,</a:t>
            </a:r>
            <a:r>
              <a:rPr sz="1800" spc="1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h, e, i,</a:t>
            </a:r>
            <a:r>
              <a:rPr sz="1800" spc="17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c,</a:t>
            </a:r>
            <a:r>
              <a:rPr sz="1800" spc="2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s}</a:t>
            </a:r>
          </a:p>
          <a:p>
            <a:pPr marL="457200" marR="0">
              <a:lnSpc>
                <a:spcPts val="1875"/>
              </a:lnSpc>
              <a:spcBef>
                <a:spcPts val="111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Each element</a:t>
            </a:r>
            <a:r>
              <a:rPr sz="1800" spc="1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is</a:t>
            </a:r>
            <a:r>
              <a:rPr sz="1800" spc="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written only once.</a:t>
            </a:r>
          </a:p>
          <a:p>
            <a:pPr marL="0" marR="0">
              <a:lnSpc>
                <a:spcPts val="1875"/>
              </a:lnSpc>
              <a:spcBef>
                <a:spcPts val="112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D = {1,</a:t>
            </a:r>
            <a:r>
              <a:rPr sz="1800" spc="12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2,</a:t>
            </a:r>
            <a:r>
              <a:rPr sz="1800" spc="1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3,</a:t>
            </a:r>
            <a:r>
              <a:rPr sz="1800" spc="1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…,</a:t>
            </a:r>
            <a:r>
              <a:rPr sz="1800" spc="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1000}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7969" y="3589248"/>
            <a:ext cx="5759090" cy="167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The first few elements of D are written </a:t>
            </a:r>
            <a:r>
              <a:rPr sz="1800" spc="11" dirty="0">
                <a:solidFill>
                  <a:srgbClr val="996633"/>
                </a:solidFill>
                <a:latin typeface="CAKCAP+ComicSansMS"/>
                <a:cs typeface="CAKCAP+ComicSansMS"/>
              </a:rPr>
              <a:t>to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establish a pattern. The three dots (…), called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an</a:t>
            </a:r>
            <a:r>
              <a:rPr sz="1800" spc="11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ellipsis, indicate that the</a:t>
            </a:r>
            <a:r>
              <a:rPr sz="1800" spc="-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last</a:t>
            </a:r>
            <a:r>
              <a:rPr sz="1800" spc="1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continues in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the</a:t>
            </a:r>
            <a:r>
              <a:rPr sz="1800" spc="-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same way up to the</a:t>
            </a:r>
            <a:r>
              <a:rPr sz="1800" spc="-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last number of the set,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which is</a:t>
            </a:r>
            <a:r>
              <a:rPr sz="1800" spc="-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1000.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0769" y="5113248"/>
            <a:ext cx="2554195" cy="582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•</a:t>
            </a:r>
            <a:r>
              <a:rPr sz="1800" spc="1464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W = {0, </a:t>
            </a:r>
            <a:r>
              <a:rPr sz="1800" spc="10" dirty="0">
                <a:solidFill>
                  <a:srgbClr val="996633"/>
                </a:solidFill>
                <a:latin typeface="CAKCAP+ComicSansMS"/>
                <a:cs typeface="CAKCAP+ComicSansMS"/>
              </a:rPr>
              <a:t>1,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spc="11" dirty="0">
                <a:solidFill>
                  <a:srgbClr val="996633"/>
                </a:solidFill>
                <a:latin typeface="CAKCAP+ComicSansMS"/>
                <a:cs typeface="CAKCAP+ComicSansMS"/>
              </a:rPr>
              <a:t>2,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 3,</a:t>
            </a:r>
            <a:r>
              <a:rPr sz="1800" spc="11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…}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37969" y="5492978"/>
            <a:ext cx="5261966" cy="855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If we don’t put a</a:t>
            </a:r>
            <a:r>
              <a:rPr sz="1800" spc="11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number after the ellipsis,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this means that the</a:t>
            </a:r>
            <a:r>
              <a:rPr sz="1800" spc="-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list</a:t>
            </a:r>
            <a:r>
              <a:rPr sz="1800" spc="15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doesn’t end.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ECF7-6FD3-49BB-9194-9CBB1314B073}" type="datetime1">
              <a:rPr lang="en-US" smtClean="0"/>
              <a:t>30/08/2020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68440" y="541248"/>
            <a:ext cx="2350043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Representing</a:t>
            </a:r>
            <a:r>
              <a:rPr sz="1800" b="1" spc="11" dirty="0">
                <a:solidFill>
                  <a:srgbClr val="996633"/>
                </a:solidFill>
                <a:latin typeface="HNPTKA+Arial-BoldMT"/>
                <a:cs typeface="HNPTKA+Arial-BoldMT"/>
              </a:rPr>
              <a:t> </a:t>
            </a:r>
            <a:r>
              <a:rPr sz="1800" b="1" dirty="0">
                <a:solidFill>
                  <a:srgbClr val="996633"/>
                </a:solidFill>
                <a:latin typeface="HNPTKA+Arial-BoldMT"/>
                <a:cs typeface="HNPTKA+Arial-BoldMT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769" y="697765"/>
            <a:ext cx="4214243" cy="168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996633"/>
                </a:solidFill>
                <a:latin typeface="CAKCAP+ComicSansMS"/>
                <a:cs typeface="CAKCAP+ComicSansMS"/>
              </a:rPr>
              <a:t>The Defining-Property Method</a:t>
            </a:r>
          </a:p>
          <a:p>
            <a:pPr marL="1269" marR="0">
              <a:lnSpc>
                <a:spcPts val="2083"/>
              </a:lnSpc>
              <a:spcBef>
                <a:spcPts val="612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KCAP+ComicSansMS"/>
                <a:cs typeface="CAKCAP+ComicSansMS"/>
              </a:rPr>
              <a:t>For example,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1769" y="2807811"/>
            <a:ext cx="6847391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9900"/>
                </a:solidFill>
                <a:latin typeface="CAKCAP+ComicSansMS"/>
                <a:cs typeface="CAKCAP+ComicSansMS"/>
              </a:rPr>
              <a:t>B={x|</a:t>
            </a:r>
            <a:r>
              <a:rPr sz="3200" spc="11" dirty="0">
                <a:solidFill>
                  <a:srgbClr val="FF9900"/>
                </a:solidFill>
                <a:latin typeface="CAKCAP+ComicSansMS"/>
                <a:cs typeface="CAKCAP+ComicSansMS"/>
              </a:rPr>
              <a:t> </a:t>
            </a:r>
            <a:r>
              <a:rPr sz="3200" dirty="0">
                <a:solidFill>
                  <a:srgbClr val="FF9900"/>
                </a:solidFill>
                <a:latin typeface="CAKCAP+ComicSansMS"/>
                <a:cs typeface="CAKCAP+ComicSansMS"/>
              </a:rPr>
              <a:t>x is a season of the year}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23770" y="3589248"/>
            <a:ext cx="5200290" cy="656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3729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x is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a season</a:t>
            </a:r>
            <a:r>
              <a:rPr sz="1800" spc="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of the year</a:t>
            </a:r>
          </a:p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of all 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5700" y="3741648"/>
            <a:ext cx="1606009" cy="1072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B</a:t>
            </a:r>
            <a:r>
              <a:rPr sz="1800" spc="1336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is</a:t>
            </a:r>
          </a:p>
          <a:p>
            <a:pPr marL="485139" marR="0">
              <a:lnSpc>
                <a:spcPts val="1875"/>
              </a:lnSpc>
              <a:spcBef>
                <a:spcPts val="19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the</a:t>
            </a:r>
            <a:r>
              <a:rPr sz="1800" spc="-10" dirty="0">
                <a:solidFill>
                  <a:srgbClr val="000000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set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14370" y="3892778"/>
            <a:ext cx="1357470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KCAP+ComicSansMS"/>
                <a:cs typeface="CAKCAP+ComicSansMS"/>
              </a:rPr>
              <a:t>such that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6189" y="4730164"/>
            <a:ext cx="140508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996633"/>
                </a:solidFill>
                <a:latin typeface="APLCVP+Wingdings-Regular"/>
                <a:cs typeface="APLCVP+Wingdings-Regular"/>
              </a:rPr>
              <a:t>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18970" y="4960848"/>
            <a:ext cx="5353332" cy="855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When</a:t>
            </a:r>
            <a:r>
              <a:rPr sz="1800" spc="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we use the</a:t>
            </a:r>
            <a:r>
              <a:rPr sz="1800" spc="-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defining-property method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we can use the</a:t>
            </a:r>
            <a:r>
              <a:rPr sz="1800" spc="-10" dirty="0">
                <a:solidFill>
                  <a:srgbClr val="996633"/>
                </a:solidFill>
                <a:latin typeface="CAKCAP+ComicSansMS"/>
                <a:cs typeface="CAKCAP+ComicSansMS"/>
              </a:rPr>
              <a:t> </a:t>
            </a: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symbol ‘:’ instead of ‘|’.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14119" y="5303748"/>
            <a:ext cx="879618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96633"/>
                </a:solidFill>
                <a:latin typeface="CAKCAP+ComicSansMS"/>
                <a:cs typeface="CAKCAP+ComicSansMS"/>
              </a:rPr>
              <a:t>Note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07FD-2A7B-4746-B27A-B70B7EA66029}" type="datetime1">
              <a:rPr lang="en-US" smtClean="0"/>
              <a:t>30/08/2020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Asst. Prof. Mrs. D. A. Munot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66189" y="3140968"/>
            <a:ext cx="353483" cy="448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18970" y="3140968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337587" y="3116797"/>
            <a:ext cx="45355" cy="784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495490" y="3116797"/>
            <a:ext cx="1233709" cy="93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2562</Words>
  <Application>Microsoft Office PowerPoint</Application>
  <PresentationFormat>On-screen Show (4:3)</PresentationFormat>
  <Paragraphs>398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APLCVP+Wingdings-Regular</vt:lpstr>
      <vt:lpstr>Garamond</vt:lpstr>
      <vt:lpstr>Calibri</vt:lpstr>
      <vt:lpstr>QJQCKO+TimesNewRomanPSMT</vt:lpstr>
      <vt:lpstr>QPRDRK+ComicSansMS-Bold</vt:lpstr>
      <vt:lpstr>Times New Roman</vt:lpstr>
      <vt:lpstr>HNPTKA+Arial-BoldMT</vt:lpstr>
      <vt:lpstr>DKSIUH+Symbol</vt:lpstr>
      <vt:lpstr>CAKCAP+ComicSansMS</vt:lpstr>
      <vt:lpstr>Arial</vt:lpstr>
      <vt:lpstr>Organic</vt:lpstr>
      <vt:lpstr>SET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sai</cp:lastModifiedBy>
  <cp:revision>13</cp:revision>
  <dcterms:modified xsi:type="dcterms:W3CDTF">2020-08-30T03:32:09Z</dcterms:modified>
</cp:coreProperties>
</file>